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88825" cy="7618095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0" userDrawn="1">
          <p15:clr>
            <a:srgbClr val="A4A3A4"/>
          </p15:clr>
        </p15:guide>
        <p15:guide id="2" pos="2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250"/>
        <p:guide pos="28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60146" y="1143000"/>
            <a:ext cx="4937709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7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7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7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7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7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7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7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7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7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72BC"/>
            </a:gs>
            <a:gs pos="100000">
              <a:srgbClr val="00A1E0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15746" y="2336215"/>
            <a:ext cx="10157460" cy="203149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1200" b="1" spc="120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[JeffClaw AI] JEFFCLAW 技能分享</a:t>
            </a:r>
            <a:endParaRPr sz="1200" b="1" spc="120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15746" y="2607081"/>
            <a:ext cx="10157460" cy="1462515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algn="ctr">
              <a:lnSpc>
                <a:spcPts val="6480"/>
              </a:lnSpc>
            </a:pPr>
            <a:r>
              <a:rPr sz="480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File-Transfer</a:t>
            </a:r>
            <a:endParaRPr sz="480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  <a:p>
            <a:pPr algn="ctr">
              <a:lnSpc>
                <a:spcPts val="6480"/>
              </a:lnSpc>
            </a:pPr>
            <a:r>
              <a:rPr sz="480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双向文件传输技能</a:t>
            </a:r>
            <a:endParaRPr sz="480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15746" y="4408183"/>
            <a:ext cx="10157460" cy="316759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ts val="2810"/>
              </a:lnSpc>
            </a:pPr>
            <a:r>
              <a:rPr sz="1560" b="0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让 AI 与你的电脑之间，轻松互传文件（以本机是MacOS为例）</a:t>
            </a:r>
            <a:endParaRPr sz="1560" b="0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16000" y="4996180"/>
            <a:ext cx="10158730" cy="290195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15746" y="4996123"/>
            <a:ext cx="10157460" cy="285943"/>
          </a:xfrm>
          <a:prstGeom prst="rect">
            <a:avLst/>
          </a:prstGeom>
          <a:noFill/>
        </p:spPr>
        <p:txBody>
          <a:bodyPr wrap="none" lIns="203200" tIns="54186" rIns="203200" bIns="54186">
            <a:normAutofit/>
          </a:bodyPr>
          <a:lstStyle/>
          <a:p>
            <a:pPr algn="ctr">
              <a:lnSpc>
                <a:spcPct val="120000"/>
              </a:lnSpc>
            </a:pPr>
            <a:r>
              <a:rPr sz="96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Cloud2Local · Local2Cloud · 零门槛 · 完全自托管</a:t>
            </a:r>
            <a:endParaRPr sz="96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904543" y="2881332"/>
            <a:ext cx="94802" cy="94803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918086" y="3436607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1918086" y="411377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1813794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389379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1813794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使用起来安全吗？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15746" y="2812611"/>
            <a:ext cx="3295487" cy="2078047"/>
          </a:xfrm>
          <a:prstGeom prst="roundRect">
            <a:avLst>
              <a:gd name="adj" fmla="val 4889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227359" y="3024225"/>
            <a:ext cx="467243" cy="528187"/>
          </a:xfrm>
          <a:prstGeom prst="roundRect">
            <a:avLst>
              <a:gd name="adj" fmla="val 21744"/>
            </a:avLst>
          </a:prstGeom>
          <a:solidFill>
            <a:srgbClr val="DDF6E6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27359" y="3024225"/>
            <a:ext cx="406298" cy="52818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</a:pPr>
            <a:r>
              <a:rPr sz="12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[安全设置]</a:t>
            </a:r>
            <a:endParaRPr sz="12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27359" y="3538843"/>
            <a:ext cx="2872259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远程登录是受控的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7359" y="3911283"/>
            <a:ext cx="2872259" cy="5118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只有你自己 Mac 上的指定用户可以登录，没有授权的人无法访问。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446666" y="2812611"/>
            <a:ext cx="3295487" cy="2078047"/>
          </a:xfrm>
          <a:prstGeom prst="roundRect">
            <a:avLst>
              <a:gd name="adj" fmla="val 4889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658279" y="3024225"/>
            <a:ext cx="467243" cy="528187"/>
          </a:xfrm>
          <a:prstGeom prst="roundRect">
            <a:avLst>
              <a:gd name="adj" fmla="val 21744"/>
            </a:avLst>
          </a:prstGeom>
          <a:solidFill>
            <a:srgbClr val="DDF6E6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658279" y="3024225"/>
            <a:ext cx="406298" cy="52818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</a:pPr>
            <a:r>
              <a:rPr sz="12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[密钥安全]</a:t>
            </a:r>
            <a:endParaRPr sz="12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58279" y="3538843"/>
            <a:ext cx="2872259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密钥比密码更安全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58279" y="3911283"/>
            <a:ext cx="2872259" cy="76776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SSH 密钥使用 256 位加密，无法被暴力猜解。即使密钥文件泄露，没有对应私钥也无法使用。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877586" y="2812611"/>
            <a:ext cx="3295619" cy="2078047"/>
          </a:xfrm>
          <a:prstGeom prst="roundRect">
            <a:avLst>
              <a:gd name="adj" fmla="val 4889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089200" y="3024225"/>
            <a:ext cx="467243" cy="528187"/>
          </a:xfrm>
          <a:prstGeom prst="roundRect">
            <a:avLst>
              <a:gd name="adj" fmla="val 21744"/>
            </a:avLst>
          </a:prstGeom>
          <a:solidFill>
            <a:srgbClr val="DDF6E6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089200" y="3024225"/>
            <a:ext cx="406298" cy="52818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</a:pPr>
            <a:r>
              <a:rPr sz="12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[传输加密]</a:t>
            </a:r>
            <a:endParaRPr sz="12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089200" y="3538843"/>
            <a:ext cx="2872392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传输全程加密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89200" y="3911283"/>
            <a:ext cx="2872392" cy="51184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SSH 隧道和 SCP 传输全程加密，任何网络窃听者都无法获取文件内容。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16000" y="5053330"/>
            <a:ext cx="4980940" cy="976630"/>
          </a:xfrm>
          <a:prstGeom prst="roundRect">
            <a:avLst>
              <a:gd name="adj" fmla="val 17895"/>
            </a:avLst>
          </a:prstGeom>
          <a:solidFill>
            <a:srgbClr val="ECF7F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15746" y="5053071"/>
            <a:ext cx="4977155" cy="567733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 [成功] 完全自托管，数据不经过任何第三方服务器，隐私完全自己掌控。</a:t>
            </a:r>
            <a:endParaRPr sz="1260" b="0">
              <a:solidFill>
                <a:srgbClr val="15803D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196330" y="5053330"/>
            <a:ext cx="4980940" cy="976630"/>
          </a:xfrm>
          <a:prstGeom prst="roundRect">
            <a:avLst>
              <a:gd name="adj" fmla="val 10403"/>
            </a:avLst>
          </a:prstGeom>
          <a:solidFill>
            <a:srgbClr val="FBF4EB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501255" y="5131435"/>
            <a:ext cx="1530985" cy="271145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196050" y="5053071"/>
            <a:ext cx="4977155" cy="97659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[警告] 密钥文件 </a:t>
            </a:r>
            <a:r>
              <a:rPr sz="102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~/.ssh/server_mac_key</a:t>
            </a: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 相当于你的密码，请妥善保管，不要随意分享。</a:t>
            </a:r>
            <a:endParaRPr sz="1260" b="0">
              <a:solidFill>
                <a:srgbClr val="92400E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918086" y="289487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1904543" y="3423063"/>
            <a:ext cx="94802" cy="94803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solidFill>
            <a:srgbClr val="BFE7F7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918086" y="411377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0" y="0"/>
            <a:ext cx="7835754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2105556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681141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2105556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使用限制与注意事项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5746" y="3063638"/>
            <a:ext cx="5011013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D97706"/>
                </a:solidFill>
                <a:latin typeface="微软雅黑"/>
                <a:ea typeface="微软雅黑"/>
                <a:cs typeface="微软雅黑"/>
              </a:rPr>
              <a:t>[操作步骤] 使用注意事项</a:t>
            </a:r>
            <a:endParaRPr sz="1680" b="0">
              <a:solidFill>
                <a:srgbClr val="D97706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5746" y="3469936"/>
            <a:ext cx="5011013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隧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Mac 重启、睡眠、关机后需要重新建立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5746" y="3807063"/>
            <a:ext cx="5011013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文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优先 ClawShare 目录；若目录不存在则直接放桌面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5746" y="4144190"/>
            <a:ext cx="5011013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传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取决于云服务器带宽，建议单文件不超过 100MB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5746" y="4481317"/>
            <a:ext cx="5011013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大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超过 100MB 的文件建议压缩后再传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15746" y="4818445"/>
            <a:ext cx="5011013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传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SCP 本身不支持断点续传，中断后需重新传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62192" y="3063638"/>
            <a:ext cx="5011013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3DB8E8"/>
                </a:solidFill>
                <a:latin typeface="微软雅黑"/>
                <a:ea typeface="微软雅黑"/>
                <a:cs typeface="微软雅黑"/>
              </a:rPr>
              <a:t>🎯 最佳实践</a:t>
            </a:r>
            <a:endParaRPr sz="1680" b="0">
              <a:solidFill>
                <a:srgbClr val="3DB8E8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62192" y="3469936"/>
            <a:ext cx="5011013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把隧道命令窗口放到不显眼的位置，保持开机运行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62192" y="3807063"/>
            <a:ext cx="5011013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Mac 睡眠前/重启后，记得重新建立隧道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62192" y="4144190"/>
            <a:ext cx="5011013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定期清理 ClawShare 目录，避免文件堆积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62192" y="4481317"/>
            <a:ext cx="5011013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如果隧道断了，AI 会提示你，重新执行隧道命令即可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62040" y="4872355"/>
            <a:ext cx="5010150" cy="831850"/>
          </a:xfrm>
          <a:prstGeom prst="roundRect">
            <a:avLst>
              <a:gd name="adj" fmla="val 12214"/>
            </a:avLst>
          </a:prstGeom>
          <a:solidFill>
            <a:srgbClr val="ECF7F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62192" y="4872671"/>
            <a:ext cx="5011013" cy="83182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[提示] 对于日常小文件传输，体验非常流畅——说一句话，文件就到桌面了。</a:t>
            </a:r>
            <a:endParaRPr sz="1260" b="0">
              <a:solidFill>
                <a:srgbClr val="15803D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1918086" y="289487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1912338" y="3430858"/>
            <a:ext cx="79212" cy="79212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910291" y="4105976"/>
            <a:ext cx="83306" cy="83306"/>
          </a:xfrm>
          <a:prstGeom prst="rect">
            <a:avLst/>
          </a:prstGeom>
          <a:solidFill>
            <a:srgbClr val="BFE7F7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0" y="0"/>
            <a:ext cx="8706394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1800833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376418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1800833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常见问题与处理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5746" y="2758914"/>
            <a:ext cx="3047238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报错信息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62984" y="2758914"/>
            <a:ext cx="2989970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原因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52954" y="2758914"/>
            <a:ext cx="4120251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解决办法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15746" y="3076334"/>
            <a:ext cx="3047238" cy="540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Connection refused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62984" y="3076334"/>
            <a:ext cx="2989970" cy="540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SSH 隧道断了（Mac 终端窗口关闭/网络断开）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52954" y="3076334"/>
            <a:ext cx="4120251" cy="540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重新在 Mac 终端执行隧道命令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15746" y="3677294"/>
            <a:ext cx="3047238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Permission denied (publickey)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62984" y="3676659"/>
            <a:ext cx="2989970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Mac 上没有正确添加云服务器的公钥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052954" y="3676659"/>
            <a:ext cx="4120251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检查 ~/.ssh/authorized_keys 是否包含云服务器公钥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15746" y="4278004"/>
            <a:ext cx="3047238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Connection reset by peer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062984" y="4276734"/>
            <a:ext cx="2989970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Mac 上的"远程登录"被关闭了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52954" y="4276734"/>
            <a:ext cx="4120251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重新在系统设置 → 共享里开启"远程登录"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15746" y="4878714"/>
            <a:ext cx="3047238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No such file or directory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062984" y="4876809"/>
            <a:ext cx="2989970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云服务器上没有 ClawShare 目录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052954" y="4876809"/>
            <a:ext cx="4120251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告诉 AI "帮我创建 ~/ClawShare 目录"，AI 会自动创建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15746" y="5479424"/>
            <a:ext cx="3047238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remote port forwarding failed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62984" y="5476884"/>
            <a:ext cx="2989970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云服务器 SSH 配置未开启 GatewayPorts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52954" y="5476884"/>
            <a:ext cx="4120251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联系云服务器管理员，在 /etc/ssh/sshd_config 加入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  <a:p>
            <a:pPr algn="l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GatewayPorts yes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后重启 sshd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16000" y="6080134"/>
            <a:ext cx="3047365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SCP 大文件卡住不动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062730" y="6076959"/>
            <a:ext cx="2990215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之前的 SCP 进程卡在端口 19999，新隧道无法绑定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052945" y="6076959"/>
            <a:ext cx="4120515" cy="5397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在云服务器执行：</a:t>
            </a:r>
            <a:r>
              <a:rPr sz="12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kill -9 $(fuser 19999/tcp 2&gt;/dev/null)</a:t>
            </a:r>
            <a:endParaRPr sz="12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  <a:p>
            <a:pPr algn="l"/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杀掉占用端口的进程后，重新建立隧道即可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918086" y="289487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4581" y="3433102"/>
            <a:ext cx="74726" cy="74725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1908048" y="4103732"/>
            <a:ext cx="87792" cy="87793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solidFill>
            <a:srgbClr val="BFE7F7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0" y="0"/>
            <a:ext cx="9577033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1963907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539493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1963907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File-Transfer与其他类似文件交换方式对比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5746" y="2921989"/>
            <a:ext cx="1862994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产品</a:t>
            </a:r>
            <a:endParaRPr sz="108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78740" y="2921989"/>
            <a:ext cx="1789987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传输方式</a:t>
            </a:r>
            <a:endParaRPr sz="108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68728" y="2921989"/>
            <a:ext cx="2122750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对方是否需安装</a:t>
            </a:r>
            <a:endParaRPr sz="108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91478" y="2921989"/>
            <a:ext cx="2324312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数据托管方</a:t>
            </a:r>
            <a:endParaRPr sz="108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15791" y="2921989"/>
            <a:ext cx="2057414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适合场景</a:t>
            </a:r>
            <a:endParaRPr sz="108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15746" y="3239409"/>
            <a:ext cx="186299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FF0000"/>
                </a:solidFill>
                <a:latin typeface="微软雅黑"/>
                <a:ea typeface="微软雅黑"/>
                <a:cs typeface="微软雅黑"/>
              </a:rPr>
              <a:t>File-Transfer（我们）</a:t>
            </a:r>
            <a:endParaRPr sz="1080" b="1">
              <a:solidFill>
                <a:srgbClr val="FF000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78740" y="3239409"/>
            <a:ext cx="1789987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SSH 反向隧道 + SCP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68728" y="3239409"/>
            <a:ext cx="2122750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Mac 需开启远程登录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91478" y="3239409"/>
            <a:ext cx="2324312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完全自托管，无第三方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15791" y="3239409"/>
            <a:ext cx="205741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日常使用，隐私敏感场景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15746" y="3561062"/>
            <a:ext cx="186299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4F9FFF"/>
                </a:solidFill>
                <a:latin typeface="微软雅黑"/>
                <a:ea typeface="微软雅黑"/>
                <a:cs typeface="微软雅黑"/>
              </a:rPr>
              <a:t>Perkoon-transfer</a:t>
            </a:r>
            <a:endParaRPr sz="1080" b="1">
              <a:solidFill>
                <a:srgbClr val="4F9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78740" y="3561062"/>
            <a:ext cx="1789987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P2P 直连（WebRTC）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668728" y="3561062"/>
            <a:ext cx="2122750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只需浏览器链接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791478" y="3561062"/>
            <a:ext cx="2324312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P2P 直连，可选 Perkoon 中转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115791" y="3561062"/>
            <a:ext cx="205741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临时分享给任意人，零门槛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15746" y="3882715"/>
            <a:ext cx="186299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4F9FFF"/>
                </a:solidFill>
                <a:latin typeface="微软雅黑"/>
                <a:ea typeface="微软雅黑"/>
                <a:cs typeface="微软雅黑"/>
              </a:rPr>
              <a:t>OCFT</a:t>
            </a:r>
            <a:endParaRPr sz="1080" b="1">
              <a:solidFill>
                <a:srgbClr val="4F9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78740" y="3882715"/>
            <a:ext cx="1789987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AI 间 P2P 文件传输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68728" y="3882715"/>
            <a:ext cx="2122750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AI 对 AI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791478" y="3882715"/>
            <a:ext cx="2324312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P2P / IPFS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115791" y="3882715"/>
            <a:ext cx="205741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两个 AI 代理之间互传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015746" y="4204368"/>
            <a:ext cx="186299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4F9FFF"/>
                </a:solidFill>
                <a:latin typeface="微软雅黑"/>
                <a:ea typeface="微软雅黑"/>
                <a:cs typeface="微软雅黑"/>
              </a:rPr>
              <a:t>微信文件传输助手</a:t>
            </a:r>
            <a:endParaRPr sz="1080" b="1">
              <a:solidFill>
                <a:srgbClr val="4F9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878740" y="4204368"/>
            <a:ext cx="1789987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微信服务器中转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668728" y="4204368"/>
            <a:ext cx="2122750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微信即可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791478" y="4204368"/>
            <a:ext cx="2324312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腾讯服务器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115791" y="4204368"/>
            <a:ext cx="205741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临时用，但文件混杂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015746" y="4526021"/>
            <a:ext cx="186299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1">
                <a:solidFill>
                  <a:srgbClr val="4F9FFF"/>
                </a:solidFill>
                <a:latin typeface="微软雅黑"/>
                <a:ea typeface="微软雅黑"/>
                <a:cs typeface="微软雅黑"/>
              </a:rPr>
              <a:t>云盘直链分享</a:t>
            </a:r>
            <a:endParaRPr sz="1080" b="1">
              <a:solidFill>
                <a:srgbClr val="4F9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878740" y="4526021"/>
            <a:ext cx="1789987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云盘服务器存储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668728" y="4526021"/>
            <a:ext cx="2122750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链接即可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791478" y="4526021"/>
            <a:ext cx="2324312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云盘服务商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9115791" y="4526021"/>
            <a:ext cx="2057414" cy="32165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0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大文件、长期分享</a:t>
            </a:r>
            <a:endParaRPr sz="10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016000" y="5014595"/>
            <a:ext cx="4905375" cy="831850"/>
          </a:xfrm>
          <a:prstGeom prst="roundRect">
            <a:avLst>
              <a:gd name="adj" fmla="val 12214"/>
            </a:avLst>
          </a:prstGeom>
          <a:solidFill>
            <a:srgbClr val="ECF7F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1016000" y="5014595"/>
            <a:ext cx="5078730" cy="831850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[成功] File-Transfer 核心优势：</a:t>
            </a:r>
            <a:r>
              <a:rPr sz="126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完全私有，数据不经过任何第三方</a:t>
            </a: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，适合对隐私有要求的企业内部使用。</a:t>
            </a:r>
            <a:endParaRPr sz="1260" b="0">
              <a:solidFill>
                <a:srgbClr val="15803D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196330" y="5014595"/>
            <a:ext cx="4905375" cy="831850"/>
          </a:xfrm>
          <a:prstGeom prst="roundRect">
            <a:avLst>
              <a:gd name="adj" fmla="val 12214"/>
            </a:avLst>
          </a:prstGeom>
          <a:solidFill>
            <a:srgbClr val="FBF4EB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196330" y="5014595"/>
            <a:ext cx="5078730" cy="831850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[提示] 临时对外分享：推荐 Perkoon-transfer，零门槛，浏览器打开链接即可下载。</a:t>
            </a:r>
            <a:endParaRPr sz="1260" b="0">
              <a:solidFill>
                <a:srgbClr val="92400E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1918086" y="289487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11916632" y="3435153"/>
            <a:ext cx="70624" cy="70624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11905997" y="4101682"/>
            <a:ext cx="91894" cy="91894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solidFill>
            <a:srgbClr val="BFE7F7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0" y="0"/>
            <a:ext cx="10447673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72BC"/>
            </a:gs>
            <a:gs pos="100000">
              <a:srgbClr val="00A1E0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015746" y="1743697"/>
            <a:ext cx="10157460" cy="617515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algn="ctr">
              <a:lnSpc>
                <a:spcPts val="5470"/>
              </a:lnSpc>
            </a:pPr>
            <a:r>
              <a:rPr sz="440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File-Transfer</a:t>
            </a:r>
            <a:endParaRPr sz="440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7950" y="2700020"/>
            <a:ext cx="7152640" cy="77406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3020"/>
              </a:lnSpc>
            </a:pPr>
            <a:r>
              <a:rPr sz="1680" b="0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      让 AI 与你的电脑之间，随心所欲互传文件</a:t>
            </a:r>
            <a:endParaRPr sz="1680" b="0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  <a:p>
            <a:pPr algn="ctr">
              <a:lnSpc>
                <a:spcPts val="3020"/>
              </a:lnSpc>
            </a:pPr>
            <a:r>
              <a:rPr sz="1680" b="0">
                <a:solidFill>
                  <a:srgbClr val="FFC000"/>
                </a:solidFill>
                <a:latin typeface="微软雅黑"/>
                <a:ea typeface="微软雅黑"/>
                <a:cs typeface="微软雅黑"/>
              </a:rPr>
              <a:t>零门槛 · 完全自托管 · Cloud2Local + Local2Cloud</a:t>
            </a:r>
            <a:endParaRPr sz="1680" b="0">
              <a:solidFill>
                <a:srgbClr val="FFC00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014974" y="3856442"/>
            <a:ext cx="891442" cy="429152"/>
          </a:xfrm>
          <a:prstGeom prst="roundRect">
            <a:avLst>
              <a:gd name="adj" fmla="val 23674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5105" y="3856388"/>
            <a:ext cx="848995" cy="429260"/>
          </a:xfrm>
          <a:prstGeom prst="rect">
            <a:avLst/>
          </a:prstGeom>
          <a:noFill/>
        </p:spPr>
        <p:txBody>
          <a:bodyPr wrap="square" lIns="135466" tIns="67733" rIns="135466" bIns="67733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sz="108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两步配置</a:t>
            </a:r>
            <a:endParaRPr sz="108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11198" y="3933671"/>
            <a:ext cx="136094" cy="194684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144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→</a:t>
            </a:r>
            <a:endParaRPr sz="144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061668" y="3856442"/>
            <a:ext cx="891442" cy="429152"/>
          </a:xfrm>
          <a:prstGeom prst="roundRect">
            <a:avLst>
              <a:gd name="adj" fmla="val 23674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61585" y="3856388"/>
            <a:ext cx="843280" cy="429260"/>
          </a:xfrm>
          <a:prstGeom prst="rect">
            <a:avLst/>
          </a:prstGeom>
          <a:noFill/>
        </p:spPr>
        <p:txBody>
          <a:bodyPr wrap="square" lIns="135466" tIns="67733" rIns="135466" bIns="67733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sz="108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隧道建立</a:t>
            </a:r>
            <a:endParaRPr sz="108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57892" y="3933671"/>
            <a:ext cx="136094" cy="194684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144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→</a:t>
            </a:r>
            <a:endParaRPr sz="144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08363" y="3856442"/>
            <a:ext cx="891442" cy="429152"/>
          </a:xfrm>
          <a:prstGeom prst="roundRect">
            <a:avLst>
              <a:gd name="adj" fmla="val 23674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08065" y="3856388"/>
            <a:ext cx="843280" cy="429260"/>
          </a:xfrm>
          <a:prstGeom prst="rect">
            <a:avLst/>
          </a:prstGeom>
          <a:noFill/>
        </p:spPr>
        <p:txBody>
          <a:bodyPr wrap="square" lIns="135466" tIns="67733" rIns="135466" bIns="67733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sz="108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永久使用</a:t>
            </a:r>
            <a:endParaRPr sz="108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04587" y="3933671"/>
            <a:ext cx="136094" cy="194684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144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→</a:t>
            </a:r>
            <a:endParaRPr sz="144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155180" y="3856388"/>
            <a:ext cx="1071245" cy="429260"/>
          </a:xfrm>
          <a:prstGeom prst="roundRect">
            <a:avLst>
              <a:gd name="adj" fmla="val 23674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55180" y="3856388"/>
            <a:ext cx="1151255" cy="429260"/>
          </a:xfrm>
          <a:prstGeom prst="rect">
            <a:avLst/>
          </a:prstGeom>
          <a:noFill/>
        </p:spPr>
        <p:txBody>
          <a:bodyPr wrap="square" lIns="135466" tIns="67733" rIns="135466" bIns="67733" anchor="ctr" anchorCtr="0">
            <a:noAutofit/>
          </a:bodyPr>
          <a:lstStyle/>
          <a:p>
            <a:pPr algn="ctr">
              <a:lnSpc>
                <a:spcPct val="120000"/>
              </a:lnSpc>
            </a:pPr>
            <a:r>
              <a:rPr sz="108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文件直达桌面</a:t>
            </a:r>
            <a:endParaRPr sz="108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44335" y="4660660"/>
            <a:ext cx="1331579" cy="37918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ts val="3360"/>
              </a:lnSpc>
            </a:pPr>
            <a:r>
              <a:rPr sz="3360" b="1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2</a:t>
            </a:r>
            <a:endParaRPr sz="3360" b="1">
              <a:solidFill>
                <a:schemeClr val="bg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44335" y="5080449"/>
            <a:ext cx="1331579" cy="169291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1020" b="0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条 SCP 指令走完整个流程</a:t>
            </a:r>
            <a:endParaRPr sz="1020" b="0">
              <a:solidFill>
                <a:schemeClr val="bg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82213" y="4660660"/>
            <a:ext cx="805454" cy="37918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ts val="3360"/>
              </a:lnSpc>
            </a:pPr>
            <a:r>
              <a:rPr sz="3360" b="1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0</a:t>
            </a:r>
            <a:endParaRPr sz="3360" b="1">
              <a:solidFill>
                <a:schemeClr val="bg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82213" y="5080449"/>
            <a:ext cx="805454" cy="169291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1020" b="0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第三方数据经过</a:t>
            </a:r>
            <a:endParaRPr sz="1020" b="0">
              <a:solidFill>
                <a:schemeClr val="bg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93966" y="4660660"/>
            <a:ext cx="1150649" cy="37918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ts val="3360"/>
              </a:lnSpc>
            </a:pPr>
            <a:r>
              <a:rPr sz="3360" b="1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∞</a:t>
            </a:r>
            <a:endParaRPr sz="3360" b="1">
              <a:solidFill>
                <a:schemeClr val="bg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93966" y="5080449"/>
            <a:ext cx="1150649" cy="169291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1020" b="0">
                <a:solidFill>
                  <a:schemeClr val="bg1"/>
                </a:solidFill>
                <a:latin typeface="微软雅黑"/>
                <a:ea typeface="微软雅黑"/>
                <a:cs typeface="微软雅黑"/>
              </a:rPr>
              <a:t>密钥长期有效无需更换</a:t>
            </a:r>
            <a:endParaRPr sz="1020" b="0">
              <a:solidFill>
                <a:schemeClr val="bg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016000" y="5588635"/>
            <a:ext cx="10302240" cy="29083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15746" y="5588322"/>
            <a:ext cx="10157460" cy="285943"/>
          </a:xfrm>
          <a:prstGeom prst="rect">
            <a:avLst/>
          </a:prstGeom>
          <a:noFill/>
        </p:spPr>
        <p:txBody>
          <a:bodyPr wrap="none" lIns="203200" tIns="54186" rIns="203200" bIns="54186">
            <a:normAutofit/>
          </a:bodyPr>
          <a:lstStyle/>
          <a:p>
            <a:pPr algn="ctr">
              <a:lnSpc>
                <a:spcPct val="120000"/>
              </a:lnSpc>
            </a:pPr>
            <a:r>
              <a:rPr sz="96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[JeffClaw AI] File-Transfer v1.0.0 · JeffClaw 技能系列</a:t>
            </a:r>
            <a:endParaRPr sz="96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1918086" y="289487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917990" y="3436511"/>
            <a:ext cx="67908" cy="67908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904639" y="4100323"/>
            <a:ext cx="94610" cy="94611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solidFill>
            <a:srgbClr val="BFE7F7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0" y="0"/>
            <a:ext cx="11318312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2304882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880468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2304882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为什么要用 File-Transfer？</a:t>
            </a:r>
            <a:r>
              <a:rPr lang="en-US"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 </a:t>
            </a:r>
            <a:endParaRPr lang="en-US"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5746" y="3303699"/>
            <a:ext cx="4977155" cy="270865"/>
          </a:xfrm>
          <a:prstGeom prst="rect">
            <a:avLst/>
          </a:prstGeom>
          <a:noFill/>
        </p:spPr>
        <p:txBody>
          <a:bodyPr wrap="none" lIns="0" tIns="0" rIns="0" bIns="0">
            <a:normAutofit lnSpcReduction="20000"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DC2626"/>
                </a:solidFill>
                <a:latin typeface="微软雅黑"/>
                <a:ea typeface="微软雅黑"/>
                <a:cs typeface="微软雅黑"/>
              </a:rPr>
              <a:t>[失败] 没有它的时候</a:t>
            </a:r>
            <a:endParaRPr sz="1680" b="0">
              <a:solidFill>
                <a:srgbClr val="DC2626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5746" y="3709998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AI 生成了报告，想保存到本地？手动下载！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5746" y="4047125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本地有个文档想让 AI 分析？上传！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5746" y="4384252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Mac 没有公网 IP，外网无法直连？麻烦！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5746" y="4721379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用微信文件传输助手？文件混杂不好找！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15746" y="5058506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发邮件？还要打开邮箱，效率低！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96050" y="3306650"/>
            <a:ext cx="4977155" cy="270865"/>
          </a:xfrm>
          <a:prstGeom prst="rect">
            <a:avLst/>
          </a:prstGeom>
          <a:noFill/>
        </p:spPr>
        <p:txBody>
          <a:bodyPr wrap="none" lIns="0" tIns="0" rIns="0" bIns="0">
            <a:normAutofit lnSpcReduction="20000"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16A34A"/>
                </a:solidFill>
                <a:latin typeface="微软雅黑"/>
                <a:ea typeface="微软雅黑"/>
                <a:cs typeface="微软雅黑"/>
              </a:rPr>
              <a:t>[成功] 有了它之后</a:t>
            </a:r>
            <a:endParaRPr sz="1680" b="0">
              <a:solidFill>
                <a:srgbClr val="16A34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96050" y="3712949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"帮我把这份报告发到我的 Mac" → AI 直接推送！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96050" y="4050076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"把这个本地文件传到云端" → 一条指令搞定！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96050" y="4387203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即使 Mac 没有公网 IP，SSH 反向隧道照样通！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96050" y="4724330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文件直达桌面 ClawShare 目录，井井有条！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96050" y="5061457"/>
            <a:ext cx="4977155" cy="255920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>
              <a:lnSpc>
                <a:spcPts val="2270"/>
              </a:lnSpc>
            </a:pPr>
            <a:r>
              <a:rPr sz="100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完全自托管，数据不经过任何第三方！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904543" y="2881332"/>
            <a:ext cx="94802" cy="94803"/>
          </a:xfrm>
          <a:prstGeom prst="rect">
            <a:avLst/>
          </a:prstGeom>
          <a:solidFill>
            <a:srgbClr val="00A1E0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1918086" y="3436607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1918086" y="411377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43"/>
          <p:cNvSpPr/>
          <p:nvPr/>
        </p:nvSpPr>
        <p:spPr>
          <a:xfrm>
            <a:off x="0" y="0"/>
            <a:ext cx="1080000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1711896"/>
            <a:ext cx="10157460" cy="592519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287482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1711896"/>
            <a:ext cx="10157460" cy="592519"/>
          </a:xfrm>
          <a:prstGeom prst="rect">
            <a:avLst/>
          </a:prstGeom>
          <a:noFill/>
        </p:spPr>
        <p:txBody>
          <a:bodyPr wrap="none" lIns="0" tIns="0" rIns="0" bIns="101600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它的运作架构是什么？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72250" y="3442018"/>
            <a:ext cx="2141855" cy="318135"/>
          </a:xfrm>
          <a:prstGeom prst="rect">
            <a:avLst/>
          </a:prstGeom>
          <a:noFill/>
        </p:spPr>
        <p:txBody>
          <a:bodyPr wrap="none" lIns="0" tIns="0" rIns="0" bIns="0">
            <a:normAutofit fontScale="70000"/>
          </a:bodyPr>
          <a:lstStyle/>
          <a:p>
            <a:pPr algn="ctr">
              <a:lnSpc>
                <a:spcPct val="120000"/>
              </a:lnSpc>
            </a:pPr>
            <a:r>
              <a:rPr sz="2400" b="0">
                <a:solidFill>
                  <a:srgbClr val="D97706"/>
                </a:solidFill>
                <a:latin typeface="微软雅黑"/>
                <a:ea typeface="微软雅黑"/>
                <a:cs typeface="微软雅黑"/>
              </a:rPr>
              <a:t>↑ ─ [上传至云端] ─ ↓</a:t>
            </a:r>
            <a:endParaRPr sz="2400" b="0">
              <a:solidFill>
                <a:srgbClr val="D97706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49415" y="4069715"/>
            <a:ext cx="2141855" cy="117475"/>
          </a:xfrm>
          <a:prstGeom prst="rect">
            <a:avLst/>
          </a:prstGeom>
          <a:noFill/>
        </p:spPr>
        <p:txBody>
          <a:bodyPr wrap="none" lIns="0" tIns="0" rIns="0" bIns="0">
            <a:normAutofit fontScale="70000"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D97706"/>
                </a:solidFill>
                <a:latin typeface="微软雅黑"/>
                <a:ea typeface="微软雅黑"/>
                <a:cs typeface="微软雅黑"/>
              </a:rPr>
              <a:t>公网直传 SCP</a:t>
            </a:r>
            <a:endParaRPr sz="900" b="0">
              <a:solidFill>
                <a:srgbClr val="D97706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34780" y="3421085"/>
            <a:ext cx="2208530" cy="360000"/>
          </a:xfrm>
          <a:prstGeom prst="rect">
            <a:avLst/>
          </a:prstGeom>
          <a:noFill/>
        </p:spPr>
        <p:txBody>
          <a:bodyPr wrap="none" lIns="0" tIns="0" rIns="0" bIns="0">
            <a:normAutofit lnSpcReduction="10000"/>
          </a:bodyPr>
          <a:lstStyle/>
          <a:p>
            <a:pPr algn="ctr">
              <a:lnSpc>
                <a:spcPct val="120000"/>
              </a:lnSpc>
            </a:pPr>
            <a:r>
              <a:rPr sz="20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[你的云端Claw AI]</a:t>
            </a:r>
            <a:endParaRPr sz="20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021445" y="4048760"/>
            <a:ext cx="2208530" cy="138430"/>
          </a:xfrm>
          <a:prstGeom prst="rect">
            <a:avLst/>
          </a:prstGeom>
          <a:noFill/>
        </p:spPr>
        <p:txBody>
          <a:bodyPr wrap="none" lIns="0" tIns="0" rIns="0" bIns="0">
            <a:normAutofit fontScale="70000"/>
          </a:bodyPr>
          <a:lstStyle/>
          <a:p>
            <a:pPr algn="ctr">
              <a:lnSpc>
                <a:spcPct val="120000"/>
              </a:lnSpc>
            </a:pPr>
            <a:r>
              <a:rPr sz="102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你的云端Claw AI</a:t>
            </a:r>
            <a:endParaRPr sz="102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123426" y="4926469"/>
            <a:ext cx="2149896" cy="206321"/>
          </a:xfrm>
          <a:prstGeom prst="roundRect">
            <a:avLst>
              <a:gd name="adj" fmla="val 50000"/>
            </a:avLst>
          </a:prstGeom>
          <a:solidFill>
            <a:srgbClr val="DDF6E6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123426" y="4926469"/>
            <a:ext cx="2149896" cy="206321"/>
          </a:xfrm>
          <a:prstGeom prst="rect">
            <a:avLst/>
          </a:prstGeom>
          <a:noFill/>
        </p:spPr>
        <p:txBody>
          <a:bodyPr wrap="none" lIns="94826" tIns="27093" rIns="94826" bIns="27093">
            <a:normAutofit/>
          </a:bodyPr>
          <a:lstStyle/>
          <a:p>
            <a:pPr algn="ctr">
              <a:lnSpc>
                <a:spcPct val="120000"/>
              </a:lnSpc>
            </a:pPr>
            <a:r>
              <a:rPr sz="840" b="0">
                <a:solidFill>
                  <a:srgbClr val="16A34A"/>
                </a:solidFill>
                <a:latin typeface="微软雅黑"/>
                <a:ea typeface="微软雅黑"/>
                <a:cs typeface="微软雅黑"/>
              </a:rPr>
              <a:t>Cloud2Local：AI → Mac（隧道推送）</a:t>
            </a:r>
            <a:endParaRPr sz="840" b="0">
              <a:solidFill>
                <a:srgbClr val="16A34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196050" y="4926469"/>
            <a:ext cx="2149896" cy="206321"/>
          </a:xfrm>
          <a:prstGeom prst="roundRect">
            <a:avLst>
              <a:gd name="adj" fmla="val 50000"/>
            </a:avLst>
          </a:prstGeom>
          <a:solidFill>
            <a:srgbClr val="FCF1D8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96050" y="4926469"/>
            <a:ext cx="2149896" cy="206321"/>
          </a:xfrm>
          <a:prstGeom prst="rect">
            <a:avLst/>
          </a:prstGeom>
          <a:noFill/>
        </p:spPr>
        <p:txBody>
          <a:bodyPr wrap="none" lIns="94826" tIns="27093" rIns="94826" bIns="27093">
            <a:normAutofit/>
          </a:bodyPr>
          <a:lstStyle/>
          <a:p>
            <a:pPr algn="ctr">
              <a:lnSpc>
                <a:spcPct val="120000"/>
              </a:lnSpc>
            </a:pPr>
            <a:r>
              <a:rPr sz="840" b="0">
                <a:solidFill>
                  <a:srgbClr val="D97706"/>
                </a:solidFill>
                <a:latin typeface="微软雅黑"/>
                <a:ea typeface="微软雅黑"/>
                <a:cs typeface="微软雅黑"/>
              </a:rPr>
              <a:t>Local2Cloud：Mac → AI（公网直传）</a:t>
            </a:r>
            <a:endParaRPr sz="840" b="0">
              <a:solidFill>
                <a:srgbClr val="D97706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016000" y="5476875"/>
            <a:ext cx="10158095" cy="567690"/>
          </a:xfrm>
          <a:prstGeom prst="roundRect">
            <a:avLst>
              <a:gd name="adj" fmla="val 17895"/>
            </a:avLst>
          </a:prstGeom>
          <a:solidFill>
            <a:srgbClr val="FBF4EB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15746" y="5476820"/>
            <a:ext cx="10157460" cy="567733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      [警告] Local2Cloud 不需要隧道，走公网 IP 直接传；只有 AI 主动推送时才需要隧道。</a:t>
            </a:r>
            <a:endParaRPr sz="1260" b="0">
              <a:solidFill>
                <a:srgbClr val="92400E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015" y="3421085"/>
            <a:ext cx="1360805" cy="360000"/>
          </a:xfrm>
          <a:prstGeom prst="rect">
            <a:avLst/>
          </a:prstGeom>
          <a:noFill/>
        </p:spPr>
        <p:txBody>
          <a:bodyPr wrap="none" lIns="0" tIns="0" rIns="0" bIns="0">
            <a:normAutofit lnSpcReduction="10000"/>
          </a:bodyPr>
          <a:lstStyle/>
          <a:p>
            <a:pPr algn="ctr">
              <a:lnSpc>
                <a:spcPct val="120000"/>
              </a:lnSpc>
            </a:pPr>
            <a:r>
              <a:rPr sz="20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[Mac电脑]</a:t>
            </a:r>
            <a:endParaRPr sz="20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1680" y="4006850"/>
            <a:ext cx="1360805" cy="180340"/>
          </a:xfrm>
          <a:prstGeom prst="rect">
            <a:avLst/>
          </a:prstGeom>
          <a:noFill/>
        </p:spPr>
        <p:txBody>
          <a:bodyPr wrap="none" lIns="0" tIns="0" rIns="0" bIns="0">
            <a:normAutofit lnSpcReduction="10000"/>
          </a:bodyPr>
          <a:lstStyle/>
          <a:p>
            <a:pPr algn="ctr">
              <a:lnSpc>
                <a:spcPct val="120000"/>
              </a:lnSpc>
            </a:pPr>
            <a:r>
              <a:rPr sz="102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你的 Mac</a:t>
            </a:r>
            <a:endParaRPr sz="102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36495" y="3393758"/>
            <a:ext cx="2140585" cy="414655"/>
          </a:xfrm>
          <a:prstGeom prst="rect">
            <a:avLst/>
          </a:prstGeom>
          <a:noFill/>
        </p:spPr>
        <p:txBody>
          <a:bodyPr wrap="none" lIns="0" tIns="0" rIns="0" bIns="0">
            <a:normAutofit lnSpcReduction="10000"/>
          </a:bodyPr>
          <a:lstStyle/>
          <a:p>
            <a:pPr algn="ctr">
              <a:lnSpc>
                <a:spcPct val="120000"/>
              </a:lnSpc>
            </a:pPr>
            <a:r>
              <a:rPr sz="2400" b="0">
                <a:solidFill>
                  <a:srgbClr val="3DB8E8"/>
                </a:solidFill>
                <a:latin typeface="微软雅黑"/>
                <a:ea typeface="微软雅黑"/>
                <a:cs typeface="微软雅黑"/>
              </a:rPr>
              <a:t>←  [传输加密]  →</a:t>
            </a:r>
            <a:endParaRPr sz="2400" b="0">
              <a:solidFill>
                <a:srgbClr val="3DB8E8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48560" y="4034155"/>
            <a:ext cx="2140585" cy="153035"/>
          </a:xfrm>
          <a:prstGeom prst="rect">
            <a:avLst/>
          </a:prstGeom>
          <a:noFill/>
        </p:spPr>
        <p:txBody>
          <a:bodyPr wrap="none" lIns="0" tIns="0" rIns="0" bIns="0">
            <a:normAutofit lnSpcReduction="10000"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3DB8E8"/>
                </a:solidFill>
                <a:latin typeface="微软雅黑"/>
                <a:ea typeface="微软雅黑"/>
                <a:cs typeface="微软雅黑"/>
              </a:rPr>
              <a:t>SSH 反向隧道 :19999</a:t>
            </a:r>
            <a:endParaRPr sz="900" b="0">
              <a:solidFill>
                <a:srgbClr val="3DB8E8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97755" y="3421085"/>
            <a:ext cx="1353820" cy="360000"/>
          </a:xfrm>
          <a:prstGeom prst="rect">
            <a:avLst/>
          </a:prstGeom>
          <a:noFill/>
        </p:spPr>
        <p:txBody>
          <a:bodyPr wrap="none" lIns="0" tIns="0" rIns="0" bIns="0">
            <a:normAutofit lnSpcReduction="10000"/>
          </a:bodyPr>
          <a:lstStyle/>
          <a:p>
            <a:pPr algn="ctr">
              <a:lnSpc>
                <a:spcPct val="120000"/>
              </a:lnSpc>
            </a:pPr>
            <a:r>
              <a:rPr sz="20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[云服务器]</a:t>
            </a:r>
            <a:endParaRPr sz="20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92370" y="4006850"/>
            <a:ext cx="1353820" cy="180340"/>
          </a:xfrm>
          <a:prstGeom prst="rect">
            <a:avLst/>
          </a:prstGeom>
          <a:noFill/>
        </p:spPr>
        <p:txBody>
          <a:bodyPr wrap="none" lIns="0" tIns="0" rIns="0" bIns="0">
            <a:normAutofit lnSpcReduction="10000"/>
          </a:bodyPr>
          <a:lstStyle/>
          <a:p>
            <a:pPr algn="ctr">
              <a:lnSpc>
                <a:spcPct val="120000"/>
              </a:lnSpc>
            </a:pPr>
            <a:r>
              <a:rPr sz="102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云服务器</a:t>
            </a:r>
            <a:endParaRPr sz="102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1" name="Rectangle 43"/>
          <p:cNvSpPr/>
          <p:nvPr/>
        </p:nvSpPr>
        <p:spPr>
          <a:xfrm>
            <a:off x="0" y="0"/>
            <a:ext cx="2160000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26"/>
          <p:cNvSpPr/>
          <p:nvPr/>
        </p:nvSpPr>
        <p:spPr>
          <a:xfrm>
            <a:off x="11904543" y="2881332"/>
            <a:ext cx="94802" cy="94803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27"/>
          <p:cNvSpPr/>
          <p:nvPr/>
        </p:nvSpPr>
        <p:spPr>
          <a:xfrm>
            <a:off x="11918086" y="4670513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28"/>
          <p:cNvSpPr/>
          <p:nvPr/>
        </p:nvSpPr>
        <p:spPr>
          <a:xfrm>
            <a:off x="11918086" y="3045726"/>
            <a:ext cx="67716" cy="67716"/>
          </a:xfrm>
          <a:prstGeom prst="rect">
            <a:avLst/>
          </a:prstGeom>
          <a:solidFill>
            <a:srgbClr val="00A1E0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29"/>
          <p:cNvSpPr/>
          <p:nvPr/>
        </p:nvSpPr>
        <p:spPr>
          <a:xfrm>
            <a:off x="11918086" y="318115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30"/>
          <p:cNvSpPr/>
          <p:nvPr/>
        </p:nvSpPr>
        <p:spPr>
          <a:xfrm>
            <a:off x="11918086" y="331659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31"/>
          <p:cNvSpPr/>
          <p:nvPr/>
        </p:nvSpPr>
        <p:spPr>
          <a:xfrm>
            <a:off x="11918086" y="345202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32"/>
          <p:cNvSpPr/>
          <p:nvPr/>
        </p:nvSpPr>
        <p:spPr>
          <a:xfrm>
            <a:off x="11918086" y="3587457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33"/>
          <p:cNvSpPr/>
          <p:nvPr/>
        </p:nvSpPr>
        <p:spPr>
          <a:xfrm>
            <a:off x="11918086" y="372289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34"/>
          <p:cNvSpPr/>
          <p:nvPr/>
        </p:nvSpPr>
        <p:spPr>
          <a:xfrm>
            <a:off x="11918086" y="3858323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35"/>
          <p:cNvSpPr/>
          <p:nvPr/>
        </p:nvSpPr>
        <p:spPr>
          <a:xfrm>
            <a:off x="11918086" y="399375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36"/>
          <p:cNvSpPr/>
          <p:nvPr/>
        </p:nvSpPr>
        <p:spPr>
          <a:xfrm>
            <a:off x="11918086" y="412918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37"/>
          <p:cNvSpPr/>
          <p:nvPr/>
        </p:nvSpPr>
        <p:spPr>
          <a:xfrm>
            <a:off x="11918086" y="426462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38"/>
          <p:cNvSpPr/>
          <p:nvPr/>
        </p:nvSpPr>
        <p:spPr>
          <a:xfrm>
            <a:off x="11918086" y="440005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39"/>
          <p:cNvSpPr/>
          <p:nvPr/>
        </p:nvSpPr>
        <p:spPr>
          <a:xfrm>
            <a:off x="11918086" y="4535487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1966358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541943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1966358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安装前 — 需要准备什么？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15746" y="2925305"/>
            <a:ext cx="2848585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参数</a:t>
            </a:r>
            <a:endParaRPr sz="14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64331" y="2925305"/>
            <a:ext cx="2515293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说明</a:t>
            </a:r>
            <a:endParaRPr sz="14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9625" y="2925305"/>
            <a:ext cx="2394409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示例</a:t>
            </a:r>
            <a:endParaRPr sz="14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74035" y="2925305"/>
            <a:ext cx="2399170" cy="317420"/>
          </a:xfrm>
          <a:prstGeom prst="rect">
            <a:avLst/>
          </a:prstGeom>
          <a:solidFill>
            <a:srgbClr val="C6D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来源</a:t>
            </a:r>
            <a:endParaRPr sz="1400" b="1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15746" y="3242726"/>
            <a:ext cx="2848585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必填 </a:t>
            </a:r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云服务器 IP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64331" y="3242726"/>
            <a:ext cx="2515293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云服务器的公网 IP 地址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79625" y="3242726"/>
            <a:ext cx="2394409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150.XX.XX.123</a:t>
            </a:r>
            <a:endParaRPr sz="140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74035" y="3242726"/>
            <a:ext cx="2399170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云服务器控制台查看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15746" y="3701134"/>
            <a:ext cx="2848585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必填 </a:t>
            </a:r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云服务器用户名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64331" y="3701134"/>
            <a:ext cx="2515293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登录云服务器的用户名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379625" y="3701134"/>
            <a:ext cx="2394409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root</a:t>
            </a:r>
            <a:endParaRPr sz="140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4035" y="3701134"/>
            <a:ext cx="2399170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通常为 root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015746" y="4159543"/>
            <a:ext cx="2848585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必填 </a:t>
            </a:r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Mac 用户名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64331" y="4159543"/>
            <a:ext cx="2515293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你的 Mac 登录用户名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79625" y="4159543"/>
            <a:ext cx="2394409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zwmac</a:t>
            </a:r>
            <a:endParaRPr sz="140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774035" y="4159543"/>
            <a:ext cx="2399170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终端执行 whoami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15746" y="4617951"/>
            <a:ext cx="2848585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必填 </a:t>
            </a:r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云服务器 root 密码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864331" y="4617951"/>
            <a:ext cx="2515293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用于首次 SCP 传输文件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9625" y="4617951"/>
            <a:ext cx="2394409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CloudMachPSW</a:t>
            </a:r>
            <a:endParaRPr sz="140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774035" y="4617951"/>
            <a:ext cx="2399170" cy="45840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6200" tIns="50800" rIns="76200" bIns="50800" rtlCol="0" anchor="ctr"/>
          <a:lstStyle/>
          <a:p>
            <a:pPr algn="ctr"/>
            <a:r>
              <a:rPr sz="14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云服务器购买时的密码</a:t>
            </a:r>
            <a:endParaRPr sz="14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016000" y="5219700"/>
            <a:ext cx="10158095" cy="567690"/>
          </a:xfrm>
          <a:prstGeom prst="roundRect">
            <a:avLst>
              <a:gd name="adj" fmla="val 17895"/>
            </a:avLst>
          </a:prstGeom>
          <a:solidFill>
            <a:srgbClr val="FBF4EB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15746" y="5219668"/>
            <a:ext cx="10157460" cy="567733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      [提示] 建议提前把这些信息整理好，安装过程会非常顺畅。如果不确定某个参数，打开终端输入对应命令即可查询。</a:t>
            </a:r>
            <a:endParaRPr sz="1260" b="0">
              <a:solidFill>
                <a:srgbClr val="92400E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1904543" y="2881332"/>
            <a:ext cx="94802" cy="94803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solidFill>
            <a:srgbClr val="00A1E0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3436607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1918086" y="411377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0" y="0"/>
            <a:ext cx="3240000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1529839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105424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1529839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第一步：本机 Mac 应该做什么？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15746" y="2528656"/>
            <a:ext cx="5011013" cy="2987324"/>
          </a:xfrm>
          <a:prstGeom prst="roundRect">
            <a:avLst>
              <a:gd name="adj" fmla="val 3401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227455" y="2740025"/>
            <a:ext cx="802640" cy="296545"/>
          </a:xfrm>
          <a:prstGeom prst="roundRect">
            <a:avLst>
              <a:gd name="adj" fmla="val 21744"/>
            </a:avLst>
          </a:prstGeom>
          <a:solidFill>
            <a:srgbClr val="DDE9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27455" y="2740025"/>
            <a:ext cx="802640" cy="34988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</a:pPr>
            <a:r>
              <a:rPr sz="12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[文件夹]</a:t>
            </a:r>
            <a:endParaRPr sz="12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27359" y="3254888"/>
            <a:ext cx="4587786" cy="270865"/>
          </a:xfrm>
          <a:prstGeom prst="rect">
            <a:avLst/>
          </a:prstGeom>
          <a:noFill/>
        </p:spPr>
        <p:txBody>
          <a:bodyPr wrap="none" lIns="0" tIns="0" rIns="0" bIns="0">
            <a:normAutofit lnSpcReduction="20000"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创建 ClawShare 目录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7359" y="3627328"/>
            <a:ext cx="4587786" cy="255920"/>
          </a:xfrm>
          <a:prstGeom prst="rect">
            <a:avLst/>
          </a:prstGeom>
          <a:noFill/>
        </p:spPr>
        <p:txBody>
          <a:bodyPr wrap="none" lIns="0" tIns="0" rIns="0" bIns="0">
            <a:normAutofit fontScale="25000"/>
          </a:bodyPr>
          <a:lstStyle/>
          <a:p>
            <a:pPr>
              <a:lnSpc>
                <a:spcPts val="2270"/>
              </a:lnSpc>
            </a:pPr>
            <a:r>
              <a:rPr sz="48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打开 Mac 终端，执行：</a:t>
            </a:r>
            <a:endParaRPr sz="48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227359" y="3991568"/>
            <a:ext cx="4587786" cy="582347"/>
          </a:xfrm>
          <a:prstGeom prst="roundRect">
            <a:avLst>
              <a:gd name="adj" fmla="val 17446"/>
            </a:avLst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27359" y="3991568"/>
            <a:ext cx="4587786" cy="58234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ts val="1900"/>
              </a:lnSpc>
            </a:pPr>
            <a:r>
              <a:rPr sz="106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mkdir -p ~/Desktop/ClawShare</a:t>
            </a:r>
            <a:endParaRPr sz="1060" b="0">
              <a:solidFill>
                <a:srgbClr val="7DD3FC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27359" y="4547848"/>
            <a:ext cx="4587786" cy="194949"/>
          </a:xfrm>
          <a:prstGeom prst="rect">
            <a:avLst/>
          </a:prstGeom>
          <a:noFill/>
        </p:spPr>
        <p:txBody>
          <a:bodyPr wrap="none" lIns="0" tIns="0" rIns="0" bIns="0">
            <a:normAutofit fontScale="25000"/>
          </a:bodyPr>
          <a:lstStyle/>
          <a:p>
            <a:pPr>
              <a:lnSpc>
                <a:spcPts val="1730"/>
              </a:lnSpc>
            </a:pPr>
            <a:r>
              <a:rPr sz="48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这个目录专门用来存放你和 AI 传输的文件</a:t>
            </a:r>
            <a:endParaRPr sz="48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162192" y="2528970"/>
            <a:ext cx="5011013" cy="2987324"/>
          </a:xfrm>
          <a:prstGeom prst="roundRect">
            <a:avLst>
              <a:gd name="adj" fmla="val 3401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6373495" y="2740660"/>
            <a:ext cx="891540" cy="270510"/>
          </a:xfrm>
          <a:prstGeom prst="roundRect">
            <a:avLst>
              <a:gd name="adj" fmla="val 21744"/>
            </a:avLst>
          </a:prstGeom>
          <a:solidFill>
            <a:srgbClr val="DDE9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73495" y="2740660"/>
            <a:ext cx="802640" cy="34988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20000"/>
              </a:lnSpc>
            </a:pPr>
            <a:r>
              <a:rPr sz="12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[安全设置]</a:t>
            </a:r>
            <a:endParaRPr sz="12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73806" y="3255202"/>
            <a:ext cx="4587786" cy="270865"/>
          </a:xfrm>
          <a:prstGeom prst="rect">
            <a:avLst/>
          </a:prstGeom>
          <a:noFill/>
        </p:spPr>
        <p:txBody>
          <a:bodyPr wrap="none" lIns="0" tIns="0" rIns="0" bIns="0">
            <a:normAutofit lnSpcReduction="20000"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开启远程登录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73806" y="3627642"/>
            <a:ext cx="4587786" cy="255920"/>
          </a:xfrm>
          <a:prstGeom prst="rect">
            <a:avLst/>
          </a:prstGeom>
          <a:noFill/>
        </p:spPr>
        <p:txBody>
          <a:bodyPr wrap="none" lIns="0" tIns="0" rIns="0" bIns="0">
            <a:normAutofit fontScale="25000"/>
          </a:bodyPr>
          <a:lstStyle/>
          <a:p>
            <a:pPr>
              <a:lnSpc>
                <a:spcPts val="2270"/>
              </a:lnSpc>
            </a:pPr>
            <a:r>
              <a:rPr sz="48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系统设置 → 通用 → 共享 → 远程登录</a:t>
            </a:r>
            <a:endParaRPr sz="48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73806" y="3991882"/>
            <a:ext cx="4587786" cy="255920"/>
          </a:xfrm>
          <a:prstGeom prst="rect">
            <a:avLst/>
          </a:prstGeom>
          <a:noFill/>
        </p:spPr>
        <p:txBody>
          <a:bodyPr wrap="none" lIns="0" tIns="0" rIns="0" bIns="0">
            <a:normAutofit fontScale="25000"/>
          </a:bodyPr>
          <a:lstStyle/>
          <a:p>
            <a:pPr>
              <a:lnSpc>
                <a:spcPts val="2270"/>
              </a:lnSpc>
            </a:pPr>
            <a:r>
              <a:rPr sz="48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① 开启"远程登录"</a:t>
            </a:r>
            <a:endParaRPr sz="48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73806" y="4247802"/>
            <a:ext cx="4587786" cy="255920"/>
          </a:xfrm>
          <a:prstGeom prst="rect">
            <a:avLst/>
          </a:prstGeom>
          <a:noFill/>
        </p:spPr>
        <p:txBody>
          <a:bodyPr wrap="none" lIns="0" tIns="0" rIns="0" bIns="0">
            <a:normAutofit fontScale="25000"/>
          </a:bodyPr>
          <a:lstStyle/>
          <a:p>
            <a:pPr>
              <a:lnSpc>
                <a:spcPts val="2270"/>
              </a:lnSpc>
            </a:pPr>
            <a:r>
              <a:rPr sz="48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② 选择"仅这些用户"</a:t>
            </a:r>
            <a:endParaRPr sz="48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73806" y="4503723"/>
            <a:ext cx="4587786" cy="255920"/>
          </a:xfrm>
          <a:prstGeom prst="rect">
            <a:avLst/>
          </a:prstGeom>
          <a:noFill/>
        </p:spPr>
        <p:txBody>
          <a:bodyPr wrap="none" lIns="0" tIns="0" rIns="0" bIns="0">
            <a:normAutofit fontScale="25000"/>
          </a:bodyPr>
          <a:lstStyle/>
          <a:p>
            <a:pPr>
              <a:lnSpc>
                <a:spcPts val="2270"/>
              </a:lnSpc>
            </a:pPr>
            <a:r>
              <a:rPr sz="48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③ 添加你的 Mac 用户名</a:t>
            </a:r>
            <a:endParaRPr sz="48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373495" y="4867910"/>
            <a:ext cx="4587875" cy="567690"/>
          </a:xfrm>
          <a:prstGeom prst="roundRect">
            <a:avLst>
              <a:gd name="adj" fmla="val 17895"/>
            </a:avLst>
          </a:prstGeom>
          <a:solidFill>
            <a:srgbClr val="ECF7F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373806" y="4867963"/>
            <a:ext cx="4587786" cy="567733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这一步是让云服务器能主动连接你的 Mac</a:t>
            </a:r>
            <a:endParaRPr sz="1260" b="0">
              <a:solidFill>
                <a:srgbClr val="15803D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016000" y="5653405"/>
            <a:ext cx="10118090" cy="567690"/>
          </a:xfrm>
          <a:prstGeom prst="roundRect">
            <a:avLst>
              <a:gd name="adj" fmla="val 17895"/>
            </a:avLst>
          </a:prstGeom>
          <a:solidFill>
            <a:srgbClr val="FBF4EB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15746" y="5653612"/>
            <a:ext cx="10157460" cy="567733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      [警告] 两步都必须完成！（AI给你本机发送文件的时候，如果没有 ClawShare 目录，AI 会把文件直接放到桌面）</a:t>
            </a:r>
            <a:endParaRPr sz="1260" b="0">
              <a:solidFill>
                <a:srgbClr val="92400E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1904543" y="2881332"/>
            <a:ext cx="94802" cy="94803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solidFill>
            <a:srgbClr val="00A1E0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1918086" y="3436607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918086" y="411377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0" y="0"/>
            <a:ext cx="3708000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364636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940222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364636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第二步：安装 File-Transfer 技能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015746" y="1322718"/>
            <a:ext cx="10157460" cy="1621358"/>
          </a:xfrm>
          <a:prstGeom prst="roundRect">
            <a:avLst>
              <a:gd name="adj" fmla="val 6266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227359" y="1534331"/>
            <a:ext cx="203149" cy="203149"/>
          </a:xfrm>
          <a:prstGeom prst="roundRect">
            <a:avLst>
              <a:gd name="adj" fmla="val 50000"/>
            </a:avLst>
          </a:prstGeom>
          <a:solidFill>
            <a:srgbClr val="00A1E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27359" y="1534331"/>
            <a:ext cx="203149" cy="203149"/>
          </a:xfrm>
          <a:prstGeom prst="rect">
            <a:avLst/>
          </a:prstGeom>
          <a:noFill/>
        </p:spPr>
        <p:txBody>
          <a:bodyPr wrap="none" lIns="0" tIns="0" rIns="0" bIns="0" anchor="ctr" anchorCtr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90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1</a:t>
            </a:r>
            <a:endParaRPr sz="90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3658" y="1534331"/>
            <a:ext cx="7442058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把安装包传到云服务器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33658" y="1906772"/>
            <a:ext cx="7442058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在 Mac 终端执行（把文件从 ClawShare 传到服务器）：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33658" y="2230408"/>
            <a:ext cx="8558367" cy="582347"/>
          </a:xfrm>
          <a:prstGeom prst="roundRect">
            <a:avLst>
              <a:gd name="adj" fmla="val 17446"/>
            </a:avLst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633658" y="2230408"/>
            <a:ext cx="7442058" cy="58234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ts val="1900"/>
              </a:lnSpc>
            </a:pPr>
            <a:r>
              <a:rPr sz="106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scp -o StrictHostKeyChecking=no ~/Desktop/ClawShare/File-Transfer_v1.0.0.tar.gz root@</a:t>
            </a:r>
            <a:r>
              <a:rPr sz="1060" b="1">
                <a:solidFill>
                  <a:schemeClr val="bg1">
                    <a:lumMod val="95000"/>
                  </a:schemeClr>
                </a:solidFill>
                <a:latin typeface="微软雅黑"/>
                <a:ea typeface="微软雅黑"/>
                <a:cs typeface="微软雅黑"/>
              </a:rPr>
              <a:t>你的云服务器IP</a:t>
            </a:r>
            <a:r>
              <a:rPr sz="106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:~/</a:t>
            </a:r>
            <a:endParaRPr sz="1060" b="0">
              <a:solidFill>
                <a:srgbClr val="7DD3FC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015746" y="3052396"/>
            <a:ext cx="10157460" cy="2021175"/>
          </a:xfrm>
          <a:prstGeom prst="roundRect">
            <a:avLst>
              <a:gd name="adj" fmla="val 5026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1227359" y="3264009"/>
            <a:ext cx="203149" cy="203149"/>
          </a:xfrm>
          <a:prstGeom prst="roundRect">
            <a:avLst>
              <a:gd name="adj" fmla="val 50000"/>
            </a:avLst>
          </a:prstGeom>
          <a:solidFill>
            <a:srgbClr val="00A1E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27359" y="3264009"/>
            <a:ext cx="203149" cy="203149"/>
          </a:xfrm>
          <a:prstGeom prst="rect">
            <a:avLst/>
          </a:prstGeom>
          <a:noFill/>
        </p:spPr>
        <p:txBody>
          <a:bodyPr wrap="none" lIns="0" tIns="0" rIns="0" bIns="0" anchor="ctr" anchorCtr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90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2</a:t>
            </a:r>
            <a:endParaRPr sz="90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33658" y="3264009"/>
            <a:ext cx="5794381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在云服务器解压安装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33658" y="3636450"/>
            <a:ext cx="5794381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SSH 登录到云服务器，执行：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633658" y="3960086"/>
            <a:ext cx="5794381" cy="582347"/>
          </a:xfrm>
          <a:prstGeom prst="roundRect">
            <a:avLst>
              <a:gd name="adj" fmla="val 17446"/>
            </a:avLst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633658" y="3960086"/>
            <a:ext cx="5794381" cy="58234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ts val="1900"/>
              </a:lnSpc>
            </a:pPr>
            <a:r>
              <a:rPr sz="106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cd /root/.openclaw/workspace/skills &amp;&amp; tar -xzf ~/File-Transfer_v1.0.0.tar.gz</a:t>
            </a:r>
            <a:endParaRPr sz="1060" b="0">
              <a:solidFill>
                <a:srgbClr val="7DD3FC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95195" y="4580890"/>
            <a:ext cx="3148965" cy="340995"/>
          </a:xfrm>
          <a:prstGeom prst="rect">
            <a:avLst/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>
              <a:sym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33658" y="4615463"/>
            <a:ext cx="5794381" cy="22669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770"/>
              </a:lnSpc>
            </a:pPr>
            <a:r>
              <a:rPr sz="9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确认安装：</a:t>
            </a:r>
            <a:r>
              <a:rPr sz="102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ls /root/.openclaw/workspace/skills/File-Transfer/</a:t>
            </a:r>
            <a:r>
              <a:rPr sz="9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lang="en-US" sz="9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9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能看到 SKILL.md 即成功</a:t>
            </a:r>
            <a:endParaRPr sz="9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015746" y="5181891"/>
            <a:ext cx="10157460" cy="2071698"/>
          </a:xfrm>
          <a:prstGeom prst="roundRect">
            <a:avLst>
              <a:gd name="adj" fmla="val 4904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1227359" y="5393505"/>
            <a:ext cx="203149" cy="203149"/>
          </a:xfrm>
          <a:prstGeom prst="roundRect">
            <a:avLst>
              <a:gd name="adj" fmla="val 50000"/>
            </a:avLst>
          </a:prstGeom>
          <a:solidFill>
            <a:srgbClr val="00A1E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227359" y="5393505"/>
            <a:ext cx="203149" cy="203149"/>
          </a:xfrm>
          <a:prstGeom prst="rect">
            <a:avLst/>
          </a:prstGeom>
          <a:noFill/>
        </p:spPr>
        <p:txBody>
          <a:bodyPr wrap="none" lIns="0" tIns="0" rIns="0" bIns="0" anchor="ctr" anchorCtr="0">
            <a:normAutofit/>
          </a:bodyPr>
          <a:lstStyle/>
          <a:p>
            <a:pPr algn="ctr">
              <a:lnSpc>
                <a:spcPct val="120000"/>
              </a:lnSpc>
            </a:pPr>
            <a:r>
              <a:rPr sz="90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3</a:t>
            </a:r>
            <a:endParaRPr sz="90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33658" y="5393505"/>
            <a:ext cx="4766467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重启 AI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33658" y="5765945"/>
            <a:ext cx="4766467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在云服务器终端执行：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633658" y="6089582"/>
            <a:ext cx="4766467" cy="582347"/>
          </a:xfrm>
          <a:prstGeom prst="roundRect">
            <a:avLst>
              <a:gd name="adj" fmla="val 17446"/>
            </a:avLst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633658" y="6089582"/>
            <a:ext cx="4766467" cy="58234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ts val="1900"/>
              </a:lnSpc>
            </a:pPr>
            <a:r>
              <a:rPr sz="106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openclaw gateway restart</a:t>
            </a:r>
            <a:endParaRPr sz="1060" b="0">
              <a:solidFill>
                <a:srgbClr val="7DD3FC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633658" y="6605258"/>
            <a:ext cx="5481437" cy="567733"/>
          </a:xfrm>
          <a:prstGeom prst="roundRect">
            <a:avLst>
              <a:gd name="adj" fmla="val 17895"/>
            </a:avLst>
          </a:prstGeom>
          <a:solidFill>
            <a:srgbClr val="ECF7F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633855" y="6605270"/>
            <a:ext cx="5481320" cy="567690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重启后 AI 会自动加载新技能，告知 AI "我已经准备好了"即可开始使用</a:t>
            </a:r>
            <a:endParaRPr sz="1260" b="0">
              <a:solidFill>
                <a:srgbClr val="15803D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1915407" y="2892196"/>
            <a:ext cx="73074" cy="73074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907222" y="3425743"/>
            <a:ext cx="89444" cy="89444"/>
          </a:xfrm>
          <a:prstGeom prst="rect">
            <a:avLst/>
          </a:prstGeom>
          <a:solidFill>
            <a:srgbClr val="99D9F2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1918086" y="411377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0" y="0"/>
            <a:ext cx="4353197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1646487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222072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1646487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第三步：配置 SSH 密钥（一次性）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5746" y="2604568"/>
            <a:ext cx="4977155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[SSH密钥] 密钥是什么？为什么比密码好？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5746" y="3010866"/>
            <a:ext cx="4977155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密钥是一串加密字符串，相当于一把"电子钥匙"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5746" y="3347994"/>
            <a:ext cx="4977155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配好之后，传输文件不再需要输入密码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15746" y="3685121"/>
            <a:ext cx="4977155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密钥无法被暴力猜解，比密码安全得多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15746" y="4022248"/>
            <a:ext cx="4977155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880" b="0">
                <a:solidFill>
                  <a:srgbClr val="388BFD"/>
                </a:solidFill>
                <a:latin typeface="微软雅黑"/>
                <a:ea typeface="微软雅黑"/>
                <a:cs typeface="微软雅黑"/>
              </a:rPr>
              <a:t>▶ </a:t>
            </a: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一次配置，</a:t>
            </a:r>
            <a:r>
              <a:rPr sz="1260" b="1">
                <a:solidFill>
                  <a:srgbClr val="FFFFFF"/>
                </a:solidFill>
                <a:latin typeface="微软雅黑"/>
                <a:ea typeface="微软雅黑"/>
                <a:cs typeface="微软雅黑"/>
              </a:rPr>
              <a:t>长期有效，不需要反复更换</a:t>
            </a:r>
            <a:endParaRPr sz="1260" b="1">
              <a:solidFill>
                <a:srgbClr val="FFFFF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016000" y="4413885"/>
            <a:ext cx="4977765" cy="567690"/>
          </a:xfrm>
          <a:prstGeom prst="roundRect">
            <a:avLst>
              <a:gd name="adj" fmla="val 17895"/>
            </a:avLst>
          </a:prstGeom>
          <a:solidFill>
            <a:srgbClr val="ECF7F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16000" y="4413885"/>
            <a:ext cx="4435475" cy="567690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 algn="l">
              <a:lnSpc>
                <a:spcPct val="120000"/>
              </a:lnSpc>
            </a:pP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 [成功] 配置一次，以后每次直接用，密钥一直有效</a:t>
            </a:r>
            <a:endParaRPr sz="1260" b="0">
              <a:solidFill>
                <a:srgbClr val="15803D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96050" y="2604568"/>
            <a:ext cx="4977155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[系统配置] 具体操作步骤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96050" y="3010866"/>
            <a:ext cx="4977155" cy="194949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1730"/>
              </a:lnSpc>
            </a:pPr>
            <a:r>
              <a:rPr sz="9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① 在云服务器生成密钥对</a:t>
            </a:r>
            <a:endParaRPr sz="9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196050" y="3259909"/>
            <a:ext cx="4977155" cy="582347"/>
          </a:xfrm>
          <a:prstGeom prst="roundRect">
            <a:avLst>
              <a:gd name="adj" fmla="val 17446"/>
            </a:avLst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96050" y="3259909"/>
            <a:ext cx="4977155" cy="58234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ts val="1900"/>
              </a:lnSpc>
            </a:pPr>
            <a:r>
              <a:rPr sz="106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ssh-keygen -t ed25519 -f ~/.ssh/server_mac_key -N ""</a:t>
            </a:r>
            <a:endParaRPr sz="1060" b="0">
              <a:solidFill>
                <a:srgbClr val="7DD3FC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96050" y="3843170"/>
            <a:ext cx="4977155" cy="194949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1730"/>
              </a:lnSpc>
            </a:pPr>
            <a:r>
              <a:rPr sz="9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② 查看云服务器公钥</a:t>
            </a:r>
            <a:endParaRPr sz="9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196050" y="4092213"/>
            <a:ext cx="4977155" cy="582347"/>
          </a:xfrm>
          <a:prstGeom prst="roundRect">
            <a:avLst>
              <a:gd name="adj" fmla="val 17446"/>
            </a:avLst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96050" y="4092213"/>
            <a:ext cx="4977155" cy="58234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ts val="1900"/>
              </a:lnSpc>
            </a:pPr>
            <a:r>
              <a:rPr sz="106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cat ~/.ssh/server_mac_key.pub</a:t>
            </a:r>
            <a:endParaRPr sz="1060" b="0">
              <a:solidFill>
                <a:srgbClr val="7DD3FC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96050" y="4675473"/>
            <a:ext cx="4977155" cy="194949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1730"/>
              </a:lnSpc>
            </a:pPr>
            <a:r>
              <a:rPr sz="9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③ 把公钥添加到 Mac</a:t>
            </a:r>
            <a:endParaRPr sz="9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196330" y="4924425"/>
            <a:ext cx="4987290" cy="582295"/>
          </a:xfrm>
          <a:prstGeom prst="roundRect">
            <a:avLst>
              <a:gd name="adj" fmla="val 17446"/>
            </a:avLst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196050" y="4924516"/>
            <a:ext cx="4977155" cy="58234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ts val="1900"/>
              </a:lnSpc>
            </a:pPr>
            <a:r>
              <a:rPr sz="106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echo</a:t>
            </a:r>
            <a:r>
              <a:rPr sz="1060" b="0">
                <a:solidFill>
                  <a:schemeClr val="bg1">
                    <a:lumMod val="95000"/>
                  </a:scheme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1060" b="1">
                <a:solidFill>
                  <a:schemeClr val="bg1">
                    <a:lumMod val="95000"/>
                  </a:schemeClr>
                </a:solidFill>
                <a:latin typeface="微软雅黑"/>
                <a:ea typeface="微软雅黑"/>
                <a:cs typeface="微软雅黑"/>
              </a:rPr>
              <a:t>"公钥内容"</a:t>
            </a:r>
            <a:r>
              <a:rPr sz="1060" b="0">
                <a:solidFill>
                  <a:schemeClr val="bg1">
                    <a:lumMod val="95000"/>
                  </a:schemeClr>
                </a:solidFill>
                <a:latin typeface="微软雅黑"/>
                <a:ea typeface="微软雅黑"/>
                <a:cs typeface="微软雅黑"/>
              </a:rPr>
              <a:t> </a:t>
            </a:r>
            <a:r>
              <a:rPr sz="106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&gt;&gt; ~/.ssh/authorized_keys</a:t>
            </a:r>
            <a:endParaRPr sz="1060" b="0">
              <a:solidFill>
                <a:srgbClr val="7DD3FC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196330" y="5534660"/>
            <a:ext cx="4987290" cy="567690"/>
          </a:xfrm>
          <a:prstGeom prst="roundRect">
            <a:avLst>
              <a:gd name="adj" fmla="val 17895"/>
            </a:avLst>
          </a:prstGeom>
          <a:solidFill>
            <a:srgbClr val="FBF4EB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196050" y="5534889"/>
            <a:ext cx="4977155" cy="567733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[警告] 这一步只需要做一次，以后一直有效！</a:t>
            </a:r>
            <a:endParaRPr sz="1260" b="0">
              <a:solidFill>
                <a:srgbClr val="92400E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917411" y="2894201"/>
            <a:ext cx="69065" cy="69065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1905218" y="3423738"/>
            <a:ext cx="93453" cy="93454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solidFill>
            <a:srgbClr val="B5E3F6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1918086" y="411377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0" y="0"/>
            <a:ext cx="5223836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2089950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665535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2089950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第四步：建立 SSH 反向隧道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5746" y="3048031"/>
            <a:ext cx="4977155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[反向隧道] 什么是反向隧道？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15746" y="3454329"/>
            <a:ext cx="4977155" cy="930174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015746" y="3454329"/>
            <a:ext cx="25400" cy="930174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76572" y="3454329"/>
            <a:ext cx="4816328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正常情况下：电脑主动连接服务器。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6572" y="3791457"/>
            <a:ext cx="4816328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反向隧道：</a:t>
            </a:r>
            <a:r>
              <a:rPr sz="1260" b="1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让服务器能够主动连接到你的 Mac</a:t>
            </a:r>
            <a:r>
              <a:rPr sz="1260" b="0">
                <a:solidFill>
                  <a:schemeClr val="tx1"/>
                </a:solidFill>
                <a:latin typeface="微软雅黑"/>
                <a:ea typeface="微软雅黑"/>
                <a:cs typeface="微软雅黑"/>
              </a:rPr>
              <a:t>，从而把文件推送给你。</a:t>
            </a:r>
            <a:endParaRPr sz="1260" b="0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76572" y="4128584"/>
            <a:ext cx="4816328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即使你的 Mac 没有公网 IP，隧道也能工作！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16000" y="4519930"/>
            <a:ext cx="4977130" cy="831850"/>
          </a:xfrm>
          <a:prstGeom prst="roundRect">
            <a:avLst>
              <a:gd name="adj" fmla="val 12214"/>
            </a:avLst>
          </a:prstGeom>
          <a:solidFill>
            <a:srgbClr val="FBF4EB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15746" y="4519937"/>
            <a:ext cx="4977155" cy="83182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[警告]</a:t>
            </a:r>
            <a:r>
              <a:rPr lang="en-US"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：</a:t>
            </a: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 这个终端窗口</a:t>
            </a:r>
            <a:r>
              <a:rPr sz="1260" b="1">
                <a:solidFill>
                  <a:srgbClr val="FBBF24"/>
                </a:solidFill>
                <a:latin typeface="微软雅黑"/>
                <a:ea typeface="微软雅黑"/>
                <a:cs typeface="微软雅黑"/>
              </a:rPr>
              <a:t>必须一直保持开着</a:t>
            </a: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，窗口关闭 = 隧道断开 = 无法接收文件。</a:t>
            </a:r>
            <a:endParaRPr sz="1260" b="0">
              <a:solidFill>
                <a:srgbClr val="92400E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96050" y="3048031"/>
            <a:ext cx="4977155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[操作步骤] 建立隧道（Mac 终端执行）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196330" y="3454400"/>
            <a:ext cx="4974590" cy="604520"/>
          </a:xfrm>
          <a:prstGeom prst="roundRect">
            <a:avLst>
              <a:gd name="adj" fmla="val 16801"/>
            </a:avLst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96050" y="3454329"/>
            <a:ext cx="4977155" cy="604699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ts val="2050"/>
              </a:lnSpc>
            </a:pPr>
            <a:r>
              <a:rPr sz="114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ssh -N -R 19999:localhost:22 root@</a:t>
            </a:r>
            <a:r>
              <a:rPr sz="1140" b="1">
                <a:solidFill>
                  <a:schemeClr val="bg1">
                    <a:lumMod val="95000"/>
                  </a:schemeClr>
                </a:solidFill>
                <a:latin typeface="微软雅黑"/>
                <a:ea typeface="微软雅黑"/>
                <a:cs typeface="微软雅黑"/>
              </a:rPr>
              <a:t>你的云服务器IP</a:t>
            </a:r>
            <a:endParaRPr sz="1140" b="1">
              <a:solidFill>
                <a:schemeClr val="bg1">
                  <a:lumMod val="9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96050" y="4027803"/>
            <a:ext cx="4977155" cy="207116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1840"/>
              </a:lnSpc>
            </a:pPr>
            <a:r>
              <a:rPr sz="102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提示密码时输入你的 Mac 登录密码（不是云服务器密码）。</a:t>
            </a:r>
            <a:endParaRPr sz="102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196330" y="4343400"/>
            <a:ext cx="4977130" cy="567690"/>
          </a:xfrm>
          <a:prstGeom prst="roundRect">
            <a:avLst>
              <a:gd name="adj" fmla="val 17895"/>
            </a:avLst>
          </a:prstGeom>
          <a:solidFill>
            <a:srgbClr val="ECF7F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196050" y="4343239"/>
            <a:ext cx="4977155" cy="567733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[成功]</a:t>
            </a:r>
            <a:r>
              <a:rPr lang="en-US"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：</a:t>
            </a: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隧道建立后，告诉 AI："我已经建立好隧道了"</a:t>
            </a:r>
            <a:endParaRPr sz="1260" b="0">
              <a:solidFill>
                <a:srgbClr val="15803D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196330" y="4888230"/>
            <a:ext cx="4977130" cy="831850"/>
          </a:xfrm>
          <a:prstGeom prst="roundRect">
            <a:avLst>
              <a:gd name="adj" fmla="val 12214"/>
            </a:avLst>
          </a:prstGeom>
          <a:solidFill>
            <a:srgbClr val="FBF4EB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196050" y="4888277"/>
            <a:ext cx="4977155" cy="83182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[警告]</a:t>
            </a:r>
            <a:r>
              <a:rPr lang="en-US"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：</a:t>
            </a:r>
            <a:r>
              <a:rPr sz="1260" b="0">
                <a:solidFill>
                  <a:srgbClr val="92400E"/>
                </a:solidFill>
                <a:latin typeface="微软雅黑"/>
                <a:ea typeface="微软雅黑"/>
                <a:cs typeface="微软雅黑"/>
              </a:rPr>
              <a:t> Mac 重启、睡眠、关机后，隧道会自动断开，需要重新执行这条命令。</a:t>
            </a:r>
            <a:endParaRPr sz="1260" b="0">
              <a:solidFill>
                <a:srgbClr val="92400E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917990" y="2894780"/>
            <a:ext cx="67908" cy="67908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1904639" y="3423160"/>
            <a:ext cx="94610" cy="94611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solidFill>
            <a:srgbClr val="BDE7F7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8086" y="411377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0" y="0"/>
            <a:ext cx="6094476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15746" y="1549938"/>
            <a:ext cx="10157460" cy="592518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15746" y="2125523"/>
            <a:ext cx="10157460" cy="16933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15746" y="1549938"/>
            <a:ext cx="10157460" cy="592518"/>
          </a:xfrm>
          <a:prstGeom prst="rect">
            <a:avLst/>
          </a:prstGeom>
          <a:noFill/>
        </p:spPr>
        <p:txBody>
          <a:bodyPr wrap="none" lIns="0" tIns="0" rIns="0" bIns="101600">
            <a:normAutofit/>
          </a:bodyPr>
          <a:lstStyle/>
          <a:p>
            <a:pPr>
              <a:lnSpc>
                <a:spcPct val="120000"/>
              </a:lnSpc>
            </a:pPr>
            <a:r>
              <a:rPr sz="2880" b="1">
                <a:solidFill>
                  <a:srgbClr val="0F172A"/>
                </a:solidFill>
                <a:latin typeface="微软雅黑"/>
                <a:ea typeface="微软雅黑"/>
                <a:cs typeface="微软雅黑"/>
              </a:rPr>
              <a:t>第五步：安装完毕，如何测试？</a:t>
            </a:r>
            <a:endParaRPr sz="2880" b="1">
              <a:solidFill>
                <a:srgbClr val="0F172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48970" y="2508250"/>
            <a:ext cx="5388610" cy="3382010"/>
          </a:xfrm>
          <a:prstGeom prst="roundRect">
            <a:avLst>
              <a:gd name="adj" fmla="val 2853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73994" y="2719633"/>
            <a:ext cx="1174324" cy="296259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8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[上传至云端]</a:t>
            </a:r>
            <a:endParaRPr sz="18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9525" y="2732330"/>
            <a:ext cx="2553648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测试一：本地文件 → 云服务器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3994" y="3151325"/>
            <a:ext cx="4587786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在 Web UI 对 AI 说：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27359" y="3515565"/>
            <a:ext cx="5275954" cy="203149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973994" y="3515565"/>
            <a:ext cx="25400" cy="203149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3994" y="3515565"/>
            <a:ext cx="4587786" cy="203149"/>
          </a:xfrm>
          <a:prstGeom prst="rect">
            <a:avLst/>
          </a:prstGeom>
          <a:noFill/>
        </p:spPr>
        <p:txBody>
          <a:bodyPr wrap="none" lIns="135466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"帮我把这个文件传到云端：~/Desktop/test.txt"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3994" y="3827034"/>
            <a:ext cx="4587786" cy="207116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1840"/>
              </a:lnSpc>
            </a:pPr>
            <a:r>
              <a:rPr sz="102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AI 会告诉你类似这样的指令：</a:t>
            </a:r>
            <a:endParaRPr sz="102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48970" y="4102100"/>
            <a:ext cx="5378450" cy="418465"/>
          </a:xfrm>
          <a:prstGeom prst="roundRect">
            <a:avLst>
              <a:gd name="adj" fmla="val 12729"/>
            </a:avLst>
          </a:prstGeom>
          <a:solidFill>
            <a:srgbClr val="7F7F7F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8970" y="4069715"/>
            <a:ext cx="5378450" cy="440690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ts val="1680"/>
              </a:lnSpc>
            </a:pPr>
            <a:r>
              <a:rPr sz="94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scp -o StrictHostKeyChecking=no ~/Desktop/test.txt root@</a:t>
            </a:r>
            <a:r>
              <a:rPr sz="940" b="1">
                <a:solidFill>
                  <a:schemeClr val="bg1">
                    <a:lumMod val="95000"/>
                  </a:schemeClr>
                </a:solidFill>
                <a:latin typeface="微软雅黑"/>
                <a:ea typeface="微软雅黑"/>
                <a:cs typeface="微软雅黑"/>
              </a:rPr>
              <a:t>你的云服务器IP</a:t>
            </a:r>
            <a:r>
              <a:rPr sz="94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:~/ClawShare/</a:t>
            </a:r>
            <a:endParaRPr sz="940" b="0">
              <a:solidFill>
                <a:srgbClr val="7DD3FC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3994" y="4570767"/>
            <a:ext cx="4587786" cy="199974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1770"/>
              </a:lnSpc>
            </a:pPr>
            <a:r>
              <a:rPr sz="98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在 Mac 终端执行后，告诉 AI "好了"，AI 验证文件是否到达。</a:t>
            </a:r>
            <a:endParaRPr sz="98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974090" y="4852035"/>
            <a:ext cx="4798695" cy="593090"/>
          </a:xfrm>
          <a:prstGeom prst="roundRect">
            <a:avLst>
              <a:gd name="adj" fmla="val 10403"/>
            </a:avLst>
          </a:prstGeom>
          <a:solidFill>
            <a:srgbClr val="ECF7F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058795" y="4863465"/>
            <a:ext cx="1095375" cy="376555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74090" y="4852035"/>
            <a:ext cx="4798060" cy="751205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[成功] 验证：在服务器执行 </a:t>
            </a:r>
            <a:r>
              <a:rPr sz="1020" b="0">
                <a:solidFill>
                  <a:srgbClr val="7DD3FC"/>
                </a:solidFill>
                <a:latin typeface="微软雅黑"/>
                <a:ea typeface="微软雅黑"/>
                <a:cs typeface="微软雅黑"/>
              </a:rPr>
              <a:t>ls ~/ClawShare/</a:t>
            </a: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 能看到文件即为成功</a:t>
            </a:r>
            <a:endParaRPr sz="1260" b="0">
              <a:solidFill>
                <a:srgbClr val="15803D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162040" y="2508250"/>
            <a:ext cx="5010785" cy="3382010"/>
          </a:xfrm>
          <a:prstGeom prst="roundRect">
            <a:avLst>
              <a:gd name="adj" fmla="val 2853"/>
            </a:avLst>
          </a:prstGeom>
          <a:solidFill>
            <a:srgbClr val="F2FAFD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73806" y="2719633"/>
            <a:ext cx="971174" cy="296259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800" b="0">
                <a:solidFill>
                  <a:srgbClr val="1E3A5F"/>
                </a:solidFill>
                <a:latin typeface="微软雅黑"/>
                <a:ea typeface="微软雅黑"/>
                <a:cs typeface="微软雅黑"/>
              </a:rPr>
              <a:t>[接收文件]</a:t>
            </a:r>
            <a:endParaRPr sz="1800" b="0">
              <a:solidFill>
                <a:srgbClr val="1E3A5F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26187" y="2732330"/>
            <a:ext cx="2675062" cy="270865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680" b="0">
                <a:solidFill>
                  <a:srgbClr val="00A1E0"/>
                </a:solidFill>
                <a:latin typeface="微软雅黑"/>
                <a:ea typeface="微软雅黑"/>
                <a:cs typeface="微软雅黑"/>
              </a:rPr>
              <a:t>测试二：AI 生成 → 推送到 Mac</a:t>
            </a:r>
            <a:endParaRPr sz="1680" b="0">
              <a:solidFill>
                <a:srgbClr val="00A1E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73806" y="3151325"/>
            <a:ext cx="4587786" cy="255920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2270"/>
              </a:lnSpc>
            </a:pPr>
            <a:r>
              <a:rPr sz="126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先确保 Mac 终端的隧道命令窗口开着，然后对 AI 说：</a:t>
            </a:r>
            <a:endParaRPr sz="126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3806" y="3515565"/>
            <a:ext cx="5275954" cy="203149"/>
          </a:xfrm>
          <a:prstGeom prst="rect">
            <a:avLst/>
          </a:prstGeom>
          <a:noFill/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373806" y="3515565"/>
            <a:ext cx="25400" cy="203149"/>
          </a:xfrm>
          <a:prstGeom prst="rect">
            <a:avLst/>
          </a:prstGeom>
          <a:solidFill>
            <a:srgbClr val="00A1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373806" y="3515565"/>
            <a:ext cx="4587786" cy="203149"/>
          </a:xfrm>
          <a:prstGeom prst="rect">
            <a:avLst/>
          </a:prstGeom>
          <a:noFill/>
        </p:spPr>
        <p:txBody>
          <a:bodyPr wrap="none" lIns="135466" tIns="0" rIns="0" bIns="0">
            <a:normAutofit/>
          </a:bodyPr>
          <a:lstStyle/>
          <a:p>
            <a:pPr>
              <a:lnSpc>
                <a:spcPct val="120000"/>
              </a:lnSpc>
            </a:pPr>
            <a:r>
              <a:rPr sz="120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"生成一份今日科技新闻汇总，发到我的 Mac"</a:t>
            </a:r>
            <a:endParaRPr sz="120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73806" y="3827034"/>
            <a:ext cx="4587786" cy="207116"/>
          </a:xfrm>
          <a:prstGeom prst="rect">
            <a:avLst/>
          </a:prstGeom>
          <a:noFill/>
        </p:spPr>
        <p:txBody>
          <a:bodyPr wrap="none" lIns="0" tIns="0" rIns="0" bIns="0">
            <a:normAutofit/>
          </a:bodyPr>
          <a:lstStyle/>
          <a:p>
            <a:pPr>
              <a:lnSpc>
                <a:spcPts val="1840"/>
              </a:lnSpc>
            </a:pPr>
            <a:r>
              <a:rPr sz="1020" b="0">
                <a:solidFill>
                  <a:srgbClr val="4A6A8A"/>
                </a:solidFill>
                <a:latin typeface="微软雅黑"/>
                <a:ea typeface="微软雅黑"/>
                <a:cs typeface="微软雅黑"/>
              </a:rPr>
              <a:t>AI 会自动完成：创建目录 → 推送文件 → 告知你存放位置</a:t>
            </a:r>
            <a:endParaRPr sz="1020" b="0">
              <a:solidFill>
                <a:srgbClr val="4A6A8A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373495" y="4142740"/>
            <a:ext cx="4798695" cy="831850"/>
          </a:xfrm>
          <a:prstGeom prst="roundRect">
            <a:avLst>
              <a:gd name="adj" fmla="val 12214"/>
            </a:avLst>
          </a:prstGeom>
          <a:solidFill>
            <a:srgbClr val="ECF7F0"/>
          </a:solidFill>
          <a:ln>
            <a:noFill/>
          </a:ln>
          <a:effectLst>
            <a:outerShdw blurRad="25000" dist="8000" dir="5400000" rotWithShape="0">
              <a:srgbClr val="000000">
                <a:alpha val="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373806" y="4142471"/>
            <a:ext cx="4587786" cy="831827"/>
          </a:xfrm>
          <a:prstGeom prst="rect">
            <a:avLst/>
          </a:prstGeom>
          <a:noFill/>
        </p:spPr>
        <p:txBody>
          <a:bodyPr wrap="square" lIns="162560" tIns="108373" rIns="162560" bIns="108373">
            <a:noAutofit/>
          </a:bodyPr>
          <a:lstStyle/>
          <a:p>
            <a:pPr>
              <a:lnSpc>
                <a:spcPct val="120000"/>
              </a:lnSpc>
            </a:pPr>
            <a:r>
              <a:rPr sz="1260" b="0">
                <a:solidFill>
                  <a:srgbClr val="15803D"/>
                </a:solidFill>
                <a:latin typeface="微软雅黑"/>
                <a:ea typeface="微软雅黑"/>
                <a:cs typeface="微软雅黑"/>
              </a:rPr>
              <a:t>[成功] 验证：打开 Mac Finder → 桌面 → ClawShare 目录，查看是否有文件</a:t>
            </a:r>
            <a:endParaRPr sz="1260" b="0">
              <a:solidFill>
                <a:srgbClr val="15803D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1918086" y="289487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1918086" y="303030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918086" y="316574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918086" y="330117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11904543" y="3423063"/>
            <a:ext cx="94802" cy="94803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11918086" y="3572040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11918086" y="370747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11918086" y="3842905"/>
            <a:ext cx="67716" cy="67716"/>
          </a:xfrm>
          <a:prstGeom prst="rect">
            <a:avLst/>
          </a:prstGeom>
          <a:solidFill>
            <a:srgbClr val="BFE7F7"/>
          </a:solidFill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1918086" y="3978338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11918086" y="4113771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11918086" y="4249204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1918086" y="4384636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1918086" y="4520069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1918086" y="4655502"/>
            <a:ext cx="67716" cy="67716"/>
          </a:xfrm>
          <a:prstGeom prst="rect">
            <a:avLst/>
          </a:prstGeom>
          <a:noFill/>
          <a:ln w="190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0" y="0"/>
            <a:ext cx="6965115" cy="45720"/>
          </a:xfrm>
          <a:prstGeom prst="rect">
            <a:avLst/>
          </a:prstGeom>
          <a:solidFill>
            <a:srgbClr val="FF3C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4206</Words>
  <Application>WPS 演示</Application>
  <PresentationFormat>On-screen Show (4:3)</PresentationFormat>
  <Paragraphs>442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0" baseType="lpstr">
      <vt:lpstr>Arial</vt:lpstr>
      <vt:lpstr>宋体</vt:lpstr>
      <vt:lpstr>Wingdings</vt:lpstr>
      <vt:lpstr>Arial</vt:lpstr>
      <vt:lpstr>微软雅黑</vt:lpstr>
      <vt:lpstr>汉仪旗黑</vt:lpstr>
      <vt:lpstr>汉仪书宋二KW</vt:lpstr>
      <vt:lpstr>Calibri</vt:lpstr>
      <vt:lpstr>Helvetica Neue</vt:lpstr>
      <vt:lpstr>微软雅黑</vt:lpstr>
      <vt:lpstr>宋体</vt:lpstr>
      <vt:lpstr>Arial Unicode MS</vt:lpstr>
      <vt:lpstr>微软雅黑</vt:lpstr>
      <vt:lpstr>华文仿宋</vt:lpstr>
      <vt:lpstr>Apple Color Emoji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周火韦</cp:lastModifiedBy>
  <cp:revision>8</cp:revision>
  <dcterms:created xsi:type="dcterms:W3CDTF">2026-04-13T06:26:04Z</dcterms:created>
  <dcterms:modified xsi:type="dcterms:W3CDTF">2026-04-13T06:26:04Z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2052-12.1.24031.24031</vt:lpwstr>
  </property>
  <property fmtid="{D5CDD505-2E9C-101B-9397-08002B2CF9AE}" pid="3" name="ICV">
    <vt:lpwstr>D22526943069AD62FFF2D769EB61D316_43</vt:lpwstr>
  </property>
</Properties>
</file>